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97" r:id="rId3"/>
    <p:sldId id="317" r:id="rId4"/>
    <p:sldId id="318" r:id="rId5"/>
    <p:sldId id="319" r:id="rId6"/>
    <p:sldId id="320" r:id="rId7"/>
    <p:sldId id="322" r:id="rId8"/>
    <p:sldId id="321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7"/>
    <p:restoredTop sz="94719"/>
  </p:normalViewPr>
  <p:slideViewPr>
    <p:cSldViewPr snapToGrid="0" snapToObjects="1">
      <p:cViewPr>
        <p:scale>
          <a:sx n="84" d="100"/>
          <a:sy n="84" d="100"/>
        </p:scale>
        <p:origin x="204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7190-048B-744A-91C2-B6EEE22E9514}" type="datetimeFigureOut">
              <a:rPr lang="en-US" smtClean="0"/>
              <a:t>5/18/20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01FB8-C687-2840-978E-E5A62351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8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9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0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7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0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4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8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8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2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8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6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4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5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7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9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57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32979-B6C0-4625-A864-42DC3BB5F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0" b="11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737531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5D3F4-20FE-AA48-914B-B93BEFAB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2670" y="1872343"/>
            <a:ext cx="3724361" cy="345502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Choice Point Masterclass, </a:t>
            </a:r>
            <a:b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</a:b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Part 4 of 4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3800" b="1" dirty="0">
                <a:latin typeface="Avenir Heavy" panose="02000503020000020003" pitchFamily="2" charset="0"/>
              </a:rPr>
              <a:t>Be the Change, Part 2</a:t>
            </a:r>
            <a:endParaRPr lang="en-US" sz="3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Harry Massey &amp; Lenny Izzo</a:t>
            </a:r>
          </a:p>
        </p:txBody>
      </p:sp>
    </p:spTree>
    <p:extLst>
      <p:ext uri="{BB962C8B-B14F-4D97-AF65-F5344CB8AC3E}">
        <p14:creationId xmlns:p14="http://schemas.microsoft.com/office/powerpoint/2010/main" val="296243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-1" y="2511806"/>
            <a:ext cx="5297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Heavy" panose="02000503020000020003" pitchFamily="2" charset="0"/>
              </a:rPr>
              <a:t>Choice Point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A0689-74B9-C540-AD29-BBBF106F85C6}"/>
              </a:ext>
            </a:extLst>
          </p:cNvPr>
          <p:cNvSpPr/>
          <p:nvPr/>
        </p:nvSpPr>
        <p:spPr>
          <a:xfrm>
            <a:off x="-1" y="3638309"/>
            <a:ext cx="5297680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Be the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FA1E8-1B23-124E-9322-264F5CB8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82" y="0"/>
            <a:ext cx="689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4023224" y="828132"/>
            <a:ext cx="4145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Heavy" panose="02000503020000020003" pitchFamily="2" charset="0"/>
              </a:rPr>
              <a:t>Reminder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A0689-74B9-C540-AD29-BBBF106F85C6}"/>
              </a:ext>
            </a:extLst>
          </p:cNvPr>
          <p:cNvSpPr/>
          <p:nvPr/>
        </p:nvSpPr>
        <p:spPr>
          <a:xfrm>
            <a:off x="1577793" y="2035093"/>
            <a:ext cx="9036412" cy="7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Reality is a </a:t>
            </a:r>
            <a: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construct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262F1E-86EF-AB47-BA19-DCF89900A585}"/>
              </a:ext>
            </a:extLst>
          </p:cNvPr>
          <p:cNvSpPr/>
          <p:nvPr/>
        </p:nvSpPr>
        <p:spPr>
          <a:xfrm>
            <a:off x="1577793" y="2808879"/>
            <a:ext cx="9036412" cy="7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How you connect the dots creates your construct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DE7CD-B0DC-FF48-BCC7-5B6DE4D2F33E}"/>
              </a:ext>
            </a:extLst>
          </p:cNvPr>
          <p:cNvSpPr/>
          <p:nvPr/>
        </p:nvSpPr>
        <p:spPr>
          <a:xfrm>
            <a:off x="1577793" y="3582665"/>
            <a:ext cx="9036412" cy="7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Your construct is your </a:t>
            </a:r>
            <a: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freedom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674A45-2E7F-8241-9877-FCBF35DB6086}"/>
              </a:ext>
            </a:extLst>
          </p:cNvPr>
          <p:cNvSpPr/>
          <p:nvPr/>
        </p:nvSpPr>
        <p:spPr>
          <a:xfrm>
            <a:off x="1125973" y="4356451"/>
            <a:ext cx="9940053" cy="7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You have </a:t>
            </a:r>
            <a: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full control 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of your mind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E5373-B1AD-0942-880F-E4FCCD50064C}"/>
              </a:ext>
            </a:extLst>
          </p:cNvPr>
          <p:cNvSpPr/>
          <p:nvPr/>
        </p:nvSpPr>
        <p:spPr>
          <a:xfrm>
            <a:off x="1201276" y="5130237"/>
            <a:ext cx="9789446" cy="7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You have </a:t>
            </a:r>
            <a: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full control 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of your next cycle in our Global Choice Point</a:t>
            </a:r>
          </a:p>
        </p:txBody>
      </p:sp>
    </p:spTree>
    <p:extLst>
      <p:ext uri="{BB962C8B-B14F-4D97-AF65-F5344CB8AC3E}">
        <p14:creationId xmlns:p14="http://schemas.microsoft.com/office/powerpoint/2010/main" val="366087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793BC24-5631-8942-BB0E-EC149A03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46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420D5B-94B1-1141-89B1-A993BFE2E330}"/>
              </a:ext>
            </a:extLst>
          </p:cNvPr>
          <p:cNvSpPr/>
          <p:nvPr/>
        </p:nvSpPr>
        <p:spPr>
          <a:xfrm>
            <a:off x="-21272" y="-113440"/>
            <a:ext cx="12192000" cy="7073153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1362641" y="504410"/>
            <a:ext cx="9466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venir Heavy" panose="02000503020000020003" pitchFamily="2" charset="0"/>
              </a:rPr>
              <a:t>“We hold these truths to be self-evident, that all men are created equal, that they are endowed by their Creator with certain unalienable Rights, that among these are Life, Liberty and the pursuit of Happiness.”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A0689-74B9-C540-AD29-BBBF106F85C6}"/>
              </a:ext>
            </a:extLst>
          </p:cNvPr>
          <p:cNvSpPr/>
          <p:nvPr/>
        </p:nvSpPr>
        <p:spPr>
          <a:xfrm>
            <a:off x="1814219" y="2299199"/>
            <a:ext cx="9036412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Avenir Book" panose="02000503020000020003" pitchFamily="2" charset="0"/>
              </a:rPr>
              <a:t>- The Declaration of Independence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5A2DD-4498-154D-8E38-2920F5538AFD}"/>
              </a:ext>
            </a:extLst>
          </p:cNvPr>
          <p:cNvSpPr/>
          <p:nvPr/>
        </p:nvSpPr>
        <p:spPr>
          <a:xfrm>
            <a:off x="1556522" y="3423136"/>
            <a:ext cx="90364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Roman" panose="02000503020000020003" pitchFamily="2" charset="0"/>
              </a:rPr>
              <a:t>While Civil Liberties are under attack, </a:t>
            </a:r>
            <a:r>
              <a:rPr lang="en-US" sz="2400" b="1" dirty="0">
                <a:latin typeface="Avenir Heavy" panose="02000503020000020003" pitchFamily="2" charset="0"/>
              </a:rPr>
              <a:t>the ultimate battle is in the mind.</a:t>
            </a:r>
          </a:p>
          <a:p>
            <a:pPr algn="ctr"/>
            <a:br>
              <a:rPr lang="en-US" sz="2400" dirty="0">
                <a:latin typeface="Avenir Roman" panose="02000503020000020003" pitchFamily="2" charset="0"/>
              </a:rPr>
            </a:br>
            <a:r>
              <a:rPr lang="en-US" sz="2400" dirty="0">
                <a:latin typeface="Avenir Roman" panose="02000503020000020003" pitchFamily="2" charset="0"/>
              </a:rPr>
              <a:t>Tyranny comes from Fear &amp; Obedience</a:t>
            </a:r>
          </a:p>
          <a:p>
            <a:pPr algn="ctr"/>
            <a:r>
              <a:rPr lang="en-US" sz="2400" dirty="0">
                <a:latin typeface="Avenir Roman" panose="02000503020000020003" pitchFamily="2" charset="0"/>
              </a:rPr>
              <a:t>Your </a:t>
            </a:r>
            <a:r>
              <a:rPr lang="en-US" sz="2400" b="1" dirty="0">
                <a:latin typeface="Avenir Heavy" panose="02000503020000020003" pitchFamily="2" charset="0"/>
              </a:rPr>
              <a:t>POWER</a:t>
            </a:r>
            <a:r>
              <a:rPr lang="en-US" sz="2400" dirty="0">
                <a:latin typeface="Avenir Roman" panose="02000503020000020003" pitchFamily="2" charset="0"/>
              </a:rPr>
              <a:t> comes from Freedom to Choose your purpose </a:t>
            </a:r>
          </a:p>
          <a:p>
            <a:pPr algn="ctr"/>
            <a:br>
              <a:rPr lang="en-US" sz="2400" dirty="0">
                <a:latin typeface="Avenir Roman" panose="02000503020000020003" pitchFamily="2" charset="0"/>
              </a:rPr>
            </a:br>
            <a:r>
              <a:rPr lang="en-US" sz="2400" dirty="0">
                <a:latin typeface="Avenir Roman" panose="02000503020000020003" pitchFamily="2" charset="0"/>
              </a:rPr>
              <a:t>The Avatar:</a:t>
            </a:r>
            <a:br>
              <a:rPr lang="en-US" sz="2400" dirty="0">
                <a:latin typeface="Avenir Roman" panose="02000503020000020003" pitchFamily="2" charset="0"/>
              </a:rPr>
            </a:br>
            <a:r>
              <a:rPr lang="en-US" sz="2400" dirty="0">
                <a:latin typeface="Avenir Roman" panose="02000503020000020003" pitchFamily="2" charset="0"/>
              </a:rPr>
              <a:t>“Surrender with Illuminated Purpose to the Great Unfolding”</a:t>
            </a:r>
          </a:p>
        </p:txBody>
      </p:sp>
    </p:spTree>
    <p:extLst>
      <p:ext uri="{BB962C8B-B14F-4D97-AF65-F5344CB8AC3E}">
        <p14:creationId xmlns:p14="http://schemas.microsoft.com/office/powerpoint/2010/main" val="186725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1448802" y="2237961"/>
            <a:ext cx="4145549" cy="1601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Heavy" panose="02000503020000020003" pitchFamily="2" charset="0"/>
              </a:rPr>
              <a:t>Archetypes &amp; Your Shadows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262F1E-86EF-AB47-BA19-DCF89900A585}"/>
              </a:ext>
            </a:extLst>
          </p:cNvPr>
          <p:cNvSpPr/>
          <p:nvPr/>
        </p:nvSpPr>
        <p:spPr>
          <a:xfrm>
            <a:off x="2139801" y="3635682"/>
            <a:ext cx="2763550" cy="7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(Dr. Lenny Izzo)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06DF75-9AEB-384A-A785-68B42B40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0"/>
            <a:ext cx="559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2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1F6F81D-8CFC-6F4B-84C7-40EEA7DC6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25041" r="17134" b="5039"/>
          <a:stretch/>
        </p:blipFill>
        <p:spPr bwMode="auto">
          <a:xfrm>
            <a:off x="1122556" y="475159"/>
            <a:ext cx="9946888" cy="59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56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2A9CEE-561A-7A40-B497-2742B5FACF41}"/>
              </a:ext>
            </a:extLst>
          </p:cNvPr>
          <p:cNvSpPr/>
          <p:nvPr/>
        </p:nvSpPr>
        <p:spPr>
          <a:xfrm>
            <a:off x="825190" y="407576"/>
            <a:ext cx="10541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venir Heavy" panose="02000503020000020003" pitchFamily="2" charset="0"/>
              </a:rPr>
              <a:t>How Trauma Affects Your </a:t>
            </a:r>
            <a:br>
              <a:rPr lang="en-US" sz="32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r>
              <a:rPr lang="en-US" sz="3200" b="1" dirty="0">
                <a:solidFill>
                  <a:schemeClr val="bg1"/>
                </a:solidFill>
                <a:latin typeface="Avenir Heavy" panose="02000503020000020003" pitchFamily="2" charset="0"/>
              </a:rPr>
              <a:t>Construct of Reality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E4D1C0-F69D-C94E-815A-4CCB1BE19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55" y="1484794"/>
            <a:ext cx="8680689" cy="52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D3F24-AB8C-7643-B68A-51E6E3A25550}"/>
              </a:ext>
            </a:extLst>
          </p:cNvPr>
          <p:cNvSpPr/>
          <p:nvPr/>
        </p:nvSpPr>
        <p:spPr>
          <a:xfrm>
            <a:off x="4023225" y="640200"/>
            <a:ext cx="4145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Heavy" panose="02000503020000020003" pitchFamily="2" charset="0"/>
              </a:rPr>
              <a:t>Break Out Time!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9DBEC-D2C0-D34D-AC24-8C90A9A65E9B}"/>
              </a:ext>
            </a:extLst>
          </p:cNvPr>
          <p:cNvSpPr txBox="1"/>
          <p:nvPr/>
        </p:nvSpPr>
        <p:spPr>
          <a:xfrm>
            <a:off x="335864" y="1744562"/>
            <a:ext cx="1152027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Please take a few minutes to write down your answers.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Then each person takes 2 minutes to discuss with Breakout Room.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After you’re finished, please return to the main meeting room where group leaders can summarize highlights.</a:t>
            </a:r>
          </a:p>
          <a:p>
            <a:pPr algn="ctr"/>
            <a:endParaRPr lang="en-US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1) What is the biggest choice you are facing right now?</a:t>
            </a:r>
          </a:p>
          <a:p>
            <a:pPr algn="ctr"/>
            <a:b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0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2) What is the biggest part of you that needs to change to help you live your purpose? 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Avenir Roman" panose="02000503020000020003" pitchFamily="2" charset="0"/>
              </a:rPr>
              <a:t>(This could be based on your scan - </a:t>
            </a:r>
            <a:r>
              <a:rPr lang="en-US" sz="2000" i="1" dirty="0" err="1">
                <a:solidFill>
                  <a:schemeClr val="bg1"/>
                </a:solidFill>
                <a:latin typeface="Avenir Roman" panose="02000503020000020003" pitchFamily="2" charset="0"/>
              </a:rPr>
              <a:t>ie</a:t>
            </a:r>
            <a:r>
              <a:rPr lang="en-US" sz="2000" i="1" dirty="0">
                <a:solidFill>
                  <a:schemeClr val="bg1"/>
                </a:solidFill>
                <a:latin typeface="Avenir Roman" panose="02000503020000020003" pitchFamily="2" charset="0"/>
              </a:rPr>
              <a:t>. Mind-Body, Archetypes, Be The Change etc.)</a:t>
            </a:r>
          </a:p>
          <a:p>
            <a:pPr algn="ctr"/>
            <a:b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0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3) What are you going to do in the next month to take you closer to aligning your purpose?</a:t>
            </a:r>
          </a:p>
        </p:txBody>
      </p:sp>
    </p:spTree>
    <p:extLst>
      <p:ext uri="{BB962C8B-B14F-4D97-AF65-F5344CB8AC3E}">
        <p14:creationId xmlns:p14="http://schemas.microsoft.com/office/powerpoint/2010/main" val="428453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D6DE-EB29-7048-ACF8-840A2865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714499"/>
            <a:ext cx="10353762" cy="1257300"/>
          </a:xfrm>
        </p:spPr>
        <p:txBody>
          <a:bodyPr/>
          <a:lstStyle/>
          <a:p>
            <a:r>
              <a:rPr lang="en-US" b="1" i="0" dirty="0">
                <a:latin typeface="Avenir Heavy" panose="02000503020000020003" pitchFamily="2" charset="0"/>
              </a:rPr>
              <a:t>Stay tuned!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A293-FCEB-954E-8653-417B206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428999"/>
            <a:ext cx="10353762" cy="2362199"/>
          </a:xfrm>
        </p:spPr>
        <p:txBody>
          <a:bodyPr/>
          <a:lstStyle/>
          <a:p>
            <a:pPr marL="36900" indent="0" algn="ctr">
              <a:buNone/>
            </a:pP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There will be more educational Town Hall meetings in the near future, keep your eye out for invitations!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1973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4E8E2"/>
      </a:lt2>
      <a:accent1>
        <a:srgbClr val="A44DC3"/>
      </a:accent1>
      <a:accent2>
        <a:srgbClr val="6C49B7"/>
      </a:accent2>
      <a:accent3>
        <a:srgbClr val="4D59C3"/>
      </a:accent3>
      <a:accent4>
        <a:srgbClr val="3B78B1"/>
      </a:accent4>
      <a:accent5>
        <a:srgbClr val="48B1B8"/>
      </a:accent5>
      <a:accent6>
        <a:srgbClr val="3BB188"/>
      </a:accent6>
      <a:hlink>
        <a:srgbClr val="378DA7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326</Words>
  <Application>Microsoft Macintosh PowerPoint</Application>
  <PresentationFormat>Widescreen</PresentationFormat>
  <Paragraphs>43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Avenir Black</vt:lpstr>
      <vt:lpstr>Avenir Book</vt:lpstr>
      <vt:lpstr>Avenir Heavy</vt:lpstr>
      <vt:lpstr>Avenir Roman</vt:lpstr>
      <vt:lpstr>Bodoni MT</vt:lpstr>
      <vt:lpstr>Calibri</vt:lpstr>
      <vt:lpstr>Goudy Old Style</vt:lpstr>
      <vt:lpstr>Wingdings 2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tuned!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Hurley</dc:creator>
  <cp:lastModifiedBy>Kathleen Hurley</cp:lastModifiedBy>
  <cp:revision>39</cp:revision>
  <dcterms:created xsi:type="dcterms:W3CDTF">2020-05-04T19:08:13Z</dcterms:created>
  <dcterms:modified xsi:type="dcterms:W3CDTF">2020-05-18T21:42:17Z</dcterms:modified>
</cp:coreProperties>
</file>