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302" r:id="rId4"/>
    <p:sldId id="297" r:id="rId5"/>
    <p:sldId id="299" r:id="rId6"/>
    <p:sldId id="300" r:id="rId7"/>
    <p:sldId id="301" r:id="rId8"/>
    <p:sldId id="261" r:id="rId9"/>
    <p:sldId id="304" r:id="rId10"/>
    <p:sldId id="259" r:id="rId11"/>
    <p:sldId id="305" r:id="rId12"/>
    <p:sldId id="258" r:id="rId13"/>
    <p:sldId id="281" r:id="rId14"/>
    <p:sldId id="309" r:id="rId15"/>
    <p:sldId id="307" r:id="rId16"/>
    <p:sldId id="308" r:id="rId17"/>
    <p:sldId id="310" r:id="rId18"/>
    <p:sldId id="260" r:id="rId19"/>
    <p:sldId id="311" r:id="rId20"/>
    <p:sldId id="262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63"/>
    <p:restoredTop sz="94664"/>
  </p:normalViewPr>
  <p:slideViewPr>
    <p:cSldViewPr snapToGrid="0" snapToObjects="1">
      <p:cViewPr>
        <p:scale>
          <a:sx n="100" d="100"/>
          <a:sy n="100" d="100"/>
        </p:scale>
        <p:origin x="144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67190-048B-744A-91C2-B6EEE22E951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01FB8-C687-2840-978E-E5A62351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5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4f4a94bb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4f4a94bb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297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4f4a94bb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4f4a94bb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02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4f4a94bb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4f4a94bb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74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8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9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6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4f4a94bb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4f4a94bb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35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82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4f4a94bb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4f4a94bb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625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4f4a94bb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4f4a94bb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33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4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8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8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2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8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6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4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1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9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8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5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7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9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57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32979-B6C0-4625-A864-42DC3BB5F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0" b="11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737531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5D3F4-20FE-AA48-914B-B93BEFAB9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2670" y="1530636"/>
            <a:ext cx="3724361" cy="3796727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Choice Point Masterclass, </a:t>
            </a:r>
            <a:b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</a:b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Part 2 of 4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4000" b="1" dirty="0">
                <a:latin typeface="Avenir Heavy" panose="02000503020000020003" pitchFamily="2" charset="0"/>
              </a:rPr>
              <a:t>Align Your Purpose</a:t>
            </a:r>
            <a:endParaRPr lang="en-US" sz="1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endParaRPr lang="en-US" sz="12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Harry Massey &amp; Lenny Izzo</a:t>
            </a:r>
          </a:p>
        </p:txBody>
      </p:sp>
    </p:spTree>
    <p:extLst>
      <p:ext uri="{BB962C8B-B14F-4D97-AF65-F5344CB8AC3E}">
        <p14:creationId xmlns:p14="http://schemas.microsoft.com/office/powerpoint/2010/main" val="296243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83E8-2A68-8740-BD88-D90C15F03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EB44C-5A3D-8047-B22A-6879FC6720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E8156-C26D-8943-9760-7C72151B9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69" y="317364"/>
            <a:ext cx="9599481" cy="62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5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7385-FA2A-084E-BE68-900D40B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43EFF5-D664-CF40-AE07-BB6949C0E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251" y="309563"/>
            <a:ext cx="10610850" cy="6238874"/>
          </a:xfrm>
        </p:spPr>
      </p:pic>
    </p:spTree>
    <p:extLst>
      <p:ext uri="{BB962C8B-B14F-4D97-AF65-F5344CB8AC3E}">
        <p14:creationId xmlns:p14="http://schemas.microsoft.com/office/powerpoint/2010/main" val="250125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0A9A92-49EC-A44A-B462-DD6F825A8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9" y="397445"/>
            <a:ext cx="9144001" cy="6063109"/>
          </a:xfrm>
        </p:spPr>
      </p:pic>
    </p:spTree>
    <p:extLst>
      <p:ext uri="{BB962C8B-B14F-4D97-AF65-F5344CB8AC3E}">
        <p14:creationId xmlns:p14="http://schemas.microsoft.com/office/powerpoint/2010/main" val="344018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2DA2CF-A59A-9F4A-934D-68BF8653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143477"/>
            <a:ext cx="12192000" cy="9144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13BC98-9FCE-0D44-B29E-535AB05B1636}"/>
              </a:ext>
            </a:extLst>
          </p:cNvPr>
          <p:cNvSpPr/>
          <p:nvPr/>
        </p:nvSpPr>
        <p:spPr>
          <a:xfrm>
            <a:off x="0" y="-91440"/>
            <a:ext cx="12192000" cy="7040880"/>
          </a:xfrm>
          <a:prstGeom prst="rect">
            <a:avLst/>
          </a:prstGeom>
          <a:solidFill>
            <a:srgbClr val="E4E8E2">
              <a:alpha val="7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581A3-E65F-B343-9D00-1E778149D54F}"/>
              </a:ext>
            </a:extLst>
          </p:cNvPr>
          <p:cNvSpPr txBox="1"/>
          <p:nvPr/>
        </p:nvSpPr>
        <p:spPr>
          <a:xfrm>
            <a:off x="3853463" y="2084687"/>
            <a:ext cx="448507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Scan Review</a:t>
            </a:r>
            <a:b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Melinda Mueller</a:t>
            </a:r>
            <a:b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Hero’s Journey</a:t>
            </a:r>
          </a:p>
        </p:txBody>
      </p:sp>
    </p:spTree>
    <p:extLst>
      <p:ext uri="{BB962C8B-B14F-4D97-AF65-F5344CB8AC3E}">
        <p14:creationId xmlns:p14="http://schemas.microsoft.com/office/powerpoint/2010/main" val="293790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l="10358" t="11262" r="11814" b="4185"/>
          <a:stretch/>
        </p:blipFill>
        <p:spPr>
          <a:xfrm>
            <a:off x="626598" y="0"/>
            <a:ext cx="10938803" cy="668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99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10365" t="11698" r="14031" b="5505"/>
          <a:stretch/>
        </p:blipFill>
        <p:spPr>
          <a:xfrm>
            <a:off x="679049" y="92100"/>
            <a:ext cx="10833901" cy="6673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204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l="9868" t="11482" r="14282" b="5065"/>
          <a:stretch/>
        </p:blipFill>
        <p:spPr>
          <a:xfrm>
            <a:off x="692800" y="85016"/>
            <a:ext cx="10806400" cy="6687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475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l="10229" t="11482" r="13545" b="5065"/>
          <a:stretch/>
        </p:blipFill>
        <p:spPr>
          <a:xfrm>
            <a:off x="604307" y="46766"/>
            <a:ext cx="10983385" cy="6764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71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l="9613" t="11480" r="13047" b="4844"/>
          <a:stretch/>
        </p:blipFill>
        <p:spPr>
          <a:xfrm>
            <a:off x="624966" y="99183"/>
            <a:ext cx="10942067" cy="6659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350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l="9993" t="11482" r="13658" b="5065"/>
          <a:stretch/>
        </p:blipFill>
        <p:spPr>
          <a:xfrm>
            <a:off x="618448" y="60933"/>
            <a:ext cx="10955104" cy="6736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56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B482FD-C684-4DAA-AC4C-1739F51A9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7C30E-628F-9C40-8C3C-B5370590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236" y="1097280"/>
            <a:ext cx="6043875" cy="4626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1 – Your &amp; Our Global Choice Point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Replay available in Portal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2 – Align Your Purpose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4 at 6pm ET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3  – Be The Change, Part 1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11 at 6pm ET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4 – Be The Change, Part 2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18 at 6pm ET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endParaRPr lang="en-US" sz="2200" i="0" dirty="0">
              <a:solidFill>
                <a:schemeClr val="tx1"/>
              </a:solidFill>
              <a:effectLst/>
              <a:latin typeface="Avenir Book" panose="02000503020000020003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AA738B-EDF5-4694-B25A-3488245BC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F3D59CF-2921-CA45-85AF-66C78264C39E}"/>
              </a:ext>
            </a:extLst>
          </p:cNvPr>
          <p:cNvSpPr txBox="1">
            <a:spLocks/>
          </p:cNvSpPr>
          <p:nvPr/>
        </p:nvSpPr>
        <p:spPr>
          <a:xfrm>
            <a:off x="576891" y="2057399"/>
            <a:ext cx="3835399" cy="27432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100" b="1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Choice Point Masterclass</a:t>
            </a:r>
            <a:br>
              <a:rPr lang="en-US" sz="2200" b="1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b="1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31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Webinar Schedule</a:t>
            </a:r>
            <a:endParaRPr lang="en-US" sz="2200" i="0" dirty="0">
              <a:solidFill>
                <a:schemeClr val="tx1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3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 l="10233" t="11703" r="11853" b="5060"/>
          <a:stretch/>
        </p:blipFill>
        <p:spPr>
          <a:xfrm>
            <a:off x="651474" y="157035"/>
            <a:ext cx="10889051" cy="6543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700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D6DE-EB29-7048-ACF8-840A2865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latin typeface="Avenir Heavy" panose="02000503020000020003" pitchFamily="2" charset="0"/>
              </a:rPr>
              <a:t>Join us next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A293-FCEB-954E-8653-417B2061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 algn="ctr">
              <a:buNone/>
            </a:pP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Heavy" panose="02000503020000020003" pitchFamily="2" charset="0"/>
              </a:rPr>
              <a:t>Part 3  – Be The Change, Part 1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11 at 6pm ET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Heavy" panose="02000503020000020003" pitchFamily="2" charset="0"/>
              </a:rPr>
              <a:t>Part 4 – Be The Change, Part 2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18 at 6pm 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197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F1A988-916A-1040-B277-7EAC15D65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6" t="4713" r="22523" b="13908"/>
          <a:stretch/>
        </p:blipFill>
        <p:spPr>
          <a:xfrm>
            <a:off x="654495" y="840593"/>
            <a:ext cx="4917063" cy="533938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AA3373-5169-3E47-B1B2-24CA4911F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1" t="9310" r="69486" b="55403"/>
          <a:stretch/>
        </p:blipFill>
        <p:spPr>
          <a:xfrm>
            <a:off x="9357665" y="3510287"/>
            <a:ext cx="1923393" cy="242000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F5D32E4C-4B56-D540-B736-69D3CD30C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05" t="7123" r="68420" b="52187"/>
          <a:stretch/>
        </p:blipFill>
        <p:spPr>
          <a:xfrm>
            <a:off x="6217590" y="3325043"/>
            <a:ext cx="2081048" cy="27904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E20D37-6EBE-9442-BC11-41A37D2762D5}"/>
              </a:ext>
            </a:extLst>
          </p:cNvPr>
          <p:cNvSpPr txBox="1"/>
          <p:nvPr/>
        </p:nvSpPr>
        <p:spPr>
          <a:xfrm>
            <a:off x="8559603" y="4711334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Medium" panose="02000503020000020003" pitchFamily="2" charset="0"/>
              </a:rPr>
              <a:t>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F95C7D-5A88-C941-9034-F35A4AC2DBBF}"/>
              </a:ext>
            </a:extLst>
          </p:cNvPr>
          <p:cNvSpPr/>
          <p:nvPr/>
        </p:nvSpPr>
        <p:spPr>
          <a:xfrm>
            <a:off x="5594907" y="1120425"/>
            <a:ext cx="6445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Choice Point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22A4D6-21E3-0445-89B0-516EFCBD2824}"/>
              </a:ext>
            </a:extLst>
          </p:cNvPr>
          <p:cNvSpPr/>
          <p:nvPr/>
        </p:nvSpPr>
        <p:spPr>
          <a:xfrm>
            <a:off x="6761835" y="1769167"/>
            <a:ext cx="4112023" cy="514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Window of Crisis and Opportunity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7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066800" y="612844"/>
            <a:ext cx="10058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Endings (humility)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Window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Wake Up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Engage with Passion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3EFF8BA1-9A71-264C-ABB8-945731C5865A}"/>
              </a:ext>
            </a:extLst>
          </p:cNvPr>
          <p:cNvSpPr/>
          <p:nvPr/>
        </p:nvSpPr>
        <p:spPr>
          <a:xfrm>
            <a:off x="5876191" y="1431838"/>
            <a:ext cx="439615" cy="75613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B3BC8E3F-3814-0C4D-AD66-8463EBBB1E86}"/>
              </a:ext>
            </a:extLst>
          </p:cNvPr>
          <p:cNvSpPr/>
          <p:nvPr/>
        </p:nvSpPr>
        <p:spPr>
          <a:xfrm>
            <a:off x="5876190" y="3063466"/>
            <a:ext cx="439615" cy="75613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6228AF7-8217-6C41-82BA-C1687F1311E1}"/>
              </a:ext>
            </a:extLst>
          </p:cNvPr>
          <p:cNvSpPr/>
          <p:nvPr/>
        </p:nvSpPr>
        <p:spPr>
          <a:xfrm>
            <a:off x="5876189" y="4670025"/>
            <a:ext cx="439615" cy="75613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6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7" name="Picture 6" descr="A person sitting on the grass&#10;&#10;Description automatically generated">
            <a:extLst>
              <a:ext uri="{FF2B5EF4-FFF2-40B4-BE49-F238E27FC236}">
                <a16:creationId xmlns:a16="http://schemas.microsoft.com/office/drawing/2014/main" id="{FCD49D76-55D8-2145-9B53-B25C82CE76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5" r="3238" b="-1"/>
          <a:stretch/>
        </p:blipFill>
        <p:spPr>
          <a:xfrm>
            <a:off x="4145549" y="-462860"/>
            <a:ext cx="8046451" cy="73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2D490F-1248-824D-BD7E-EC787A0A0EB2}"/>
              </a:ext>
            </a:extLst>
          </p:cNvPr>
          <p:cNvSpPr/>
          <p:nvPr/>
        </p:nvSpPr>
        <p:spPr>
          <a:xfrm>
            <a:off x="797789" y="5072637"/>
            <a:ext cx="2549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i="1" dirty="0">
                <a:solidFill>
                  <a:schemeClr val="bg1"/>
                </a:solidFill>
                <a:latin typeface="Avenir Book Oblique" panose="02000503020000020003" pitchFamily="2" charset="0"/>
              </a:rPr>
              <a:t>Use your skills for good!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EB9BAB-EE32-814F-923F-61B57000675E}"/>
              </a:ext>
            </a:extLst>
          </p:cNvPr>
          <p:cNvSpPr/>
          <p:nvPr/>
        </p:nvSpPr>
        <p:spPr>
          <a:xfrm>
            <a:off x="797789" y="2265969"/>
            <a:ext cx="2549969" cy="1975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Roman" panose="02000503020000020003" pitchFamily="2" charset="0"/>
              </a:rPr>
              <a:t>Unique Ability,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Roman" panose="02000503020000020003" pitchFamily="2" charset="0"/>
              </a:rPr>
              <a:t>Interest,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Roman" panose="02000503020000020003" pitchFamily="2" charset="0"/>
              </a:rPr>
              <a:t>Trends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E9381A-2D6C-F34C-8F95-2DAC1C1B29E8}"/>
              </a:ext>
            </a:extLst>
          </p:cNvPr>
          <p:cNvSpPr/>
          <p:nvPr/>
        </p:nvSpPr>
        <p:spPr>
          <a:xfrm>
            <a:off x="0" y="978435"/>
            <a:ext cx="4145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Your Purpose</a:t>
            </a:r>
          </a:p>
        </p:txBody>
      </p:sp>
    </p:spTree>
    <p:extLst>
      <p:ext uri="{BB962C8B-B14F-4D97-AF65-F5344CB8AC3E}">
        <p14:creationId xmlns:p14="http://schemas.microsoft.com/office/powerpoint/2010/main" val="387012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A9CD53-2AC7-3D41-A039-5D45F0CE9580}"/>
              </a:ext>
            </a:extLst>
          </p:cNvPr>
          <p:cNvSpPr/>
          <p:nvPr/>
        </p:nvSpPr>
        <p:spPr>
          <a:xfrm>
            <a:off x="5870331" y="0"/>
            <a:ext cx="632166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841131" y="968525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Being aligned with what the world &amp; others want takes </a:t>
            </a:r>
          </a:p>
          <a:p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less energy.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A02AE-913D-294E-9575-D3894F35A90C}"/>
              </a:ext>
            </a:extLst>
          </p:cNvPr>
          <p:cNvSpPr/>
          <p:nvPr/>
        </p:nvSpPr>
        <p:spPr>
          <a:xfrm>
            <a:off x="841131" y="4135150"/>
            <a:ext cx="4155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Being selfish takes </a:t>
            </a:r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more energy.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F75323-7FC6-9248-AB46-571014A9EB6B}"/>
              </a:ext>
            </a:extLst>
          </p:cNvPr>
          <p:cNvSpPr/>
          <p:nvPr/>
        </p:nvSpPr>
        <p:spPr>
          <a:xfrm>
            <a:off x="6516565" y="968525"/>
            <a:ext cx="502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venir Heavy" panose="02000503020000020003" pitchFamily="2" charset="0"/>
              </a:rPr>
              <a:t>Understand Your World and the Trends around you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3DBC3D-C68D-E747-ADE2-529E13A697B1}"/>
              </a:ext>
            </a:extLst>
          </p:cNvPr>
          <p:cNvSpPr/>
          <p:nvPr/>
        </p:nvSpPr>
        <p:spPr>
          <a:xfrm>
            <a:off x="6516565" y="2657823"/>
            <a:ext cx="502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Roman" panose="02000503020000020003" pitchFamily="2" charset="0"/>
              </a:rPr>
              <a:t>Example:                          </a:t>
            </a:r>
            <a:r>
              <a:rPr lang="en-US" sz="2800" dirty="0">
                <a:solidFill>
                  <a:srgbClr val="0070C0"/>
                </a:solidFill>
                <a:latin typeface="Avenir Roman" panose="02000503020000020003" pitchFamily="2" charset="0"/>
              </a:rPr>
              <a:t>. </a:t>
            </a:r>
          </a:p>
          <a:p>
            <a:pPr algn="ctr"/>
            <a:endParaRPr lang="en-US" sz="2800" dirty="0">
              <a:solidFill>
                <a:srgbClr val="0070C0"/>
              </a:solidFill>
              <a:latin typeface="Avenir Roman" panose="02000503020000020003" pitchFamily="2" charset="0"/>
            </a:endParaRPr>
          </a:p>
          <a:p>
            <a:pPr algn="ctr"/>
            <a:r>
              <a:rPr lang="en-US" sz="2800" dirty="0">
                <a:latin typeface="Avenir Roman" panose="02000503020000020003" pitchFamily="2" charset="0"/>
              </a:rPr>
              <a:t>People want better</a:t>
            </a:r>
          </a:p>
          <a:p>
            <a:pPr algn="ctr"/>
            <a:r>
              <a:rPr lang="en-US" sz="2800" dirty="0">
                <a:latin typeface="Avenir Roman" panose="02000503020000020003" pitchFamily="2" charset="0"/>
              </a:rPr>
              <a:t> health &amp; energy, </a:t>
            </a:r>
          </a:p>
          <a:p>
            <a:pPr algn="ctr"/>
            <a:r>
              <a:rPr lang="en-US" sz="2800" dirty="0">
                <a:latin typeface="Avenir Roman" panose="02000503020000020003" pitchFamily="2" charset="0"/>
              </a:rPr>
              <a:t>so others help </a:t>
            </a:r>
          </a:p>
          <a:p>
            <a:pPr algn="ctr"/>
            <a:r>
              <a:rPr lang="en-US" sz="2800" dirty="0">
                <a:latin typeface="Avenir Roman" panose="02000503020000020003" pitchFamily="2" charset="0"/>
              </a:rPr>
              <a:t>make it happen.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F070C-145A-784D-B035-828C48F24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287" y="2719582"/>
            <a:ext cx="2815582" cy="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C5B27B-6008-634F-9952-639DBFC94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6433" b="85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375983" y="585778"/>
            <a:ext cx="9440034" cy="1476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venir Heavy" panose="02000503020000020003" pitchFamily="2" charset="0"/>
                <a:ea typeface="+mj-ea"/>
              </a:rPr>
              <a:t>Dancing in Time with the Music &amp; the Patterns around you…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0E41F4-0819-C641-A398-82655327F2DD}"/>
              </a:ext>
            </a:extLst>
          </p:cNvPr>
          <p:cNvSpPr/>
          <p:nvPr/>
        </p:nvSpPr>
        <p:spPr>
          <a:xfrm>
            <a:off x="1375983" y="2552750"/>
            <a:ext cx="9440034" cy="1049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40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venir Heavy" panose="02000503020000020003" pitchFamily="2" charset="0"/>
              </a:rPr>
              <a:t>Like the wind behind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F95AC2-6CE4-E649-A51E-ACF0DDDBDD18}"/>
              </a:ext>
            </a:extLst>
          </p:cNvPr>
          <p:cNvSpPr/>
          <p:nvPr/>
        </p:nvSpPr>
        <p:spPr>
          <a:xfrm>
            <a:off x="1375983" y="3859373"/>
            <a:ext cx="9440034" cy="2412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8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venir Book Oblique" panose="02000503020000020003" pitchFamily="2" charset="0"/>
              </a:rPr>
              <a:t>For example…</a:t>
            </a:r>
          </a:p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8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venir Book Oblique" panose="02000503020000020003" pitchFamily="2" charset="0"/>
              </a:rPr>
              <a:t>Due to irrational fear, people will travel less to practitioners;</a:t>
            </a:r>
          </a:p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8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venir Book Oblique" panose="02000503020000020003" pitchFamily="2" charset="0"/>
              </a:rPr>
              <a:t> this will increase virtual consultations;</a:t>
            </a:r>
          </a:p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8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venir Book Oblique" panose="02000503020000020003" pitchFamily="2" charset="0"/>
              </a:rPr>
              <a:t>So, adapt your services to virtual consultations.</a:t>
            </a:r>
          </a:p>
        </p:txBody>
      </p:sp>
    </p:spTree>
    <p:extLst>
      <p:ext uri="{BB962C8B-B14F-4D97-AF65-F5344CB8AC3E}">
        <p14:creationId xmlns:p14="http://schemas.microsoft.com/office/powerpoint/2010/main" val="106027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649436-0959-BB40-9777-CE7BD3A83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143477"/>
            <a:ext cx="12192000" cy="9144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13BC98-9FCE-0D44-B29E-535AB05B1636}"/>
              </a:ext>
            </a:extLst>
          </p:cNvPr>
          <p:cNvSpPr/>
          <p:nvPr/>
        </p:nvSpPr>
        <p:spPr>
          <a:xfrm>
            <a:off x="-2" y="-91442"/>
            <a:ext cx="12192000" cy="7040880"/>
          </a:xfrm>
          <a:prstGeom prst="rect">
            <a:avLst/>
          </a:prstGeom>
          <a:solidFill>
            <a:srgbClr val="E4E8E2">
              <a:alpha val="6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254D-0666-A04D-A05E-D282F05C171A}"/>
              </a:ext>
            </a:extLst>
          </p:cNvPr>
          <p:cNvSpPr txBox="1"/>
          <p:nvPr/>
        </p:nvSpPr>
        <p:spPr>
          <a:xfrm>
            <a:off x="4299384" y="2120948"/>
            <a:ext cx="359322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Scan Review</a:t>
            </a:r>
            <a:b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Sutton Healy</a:t>
            </a:r>
            <a:b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Life Purpose</a:t>
            </a:r>
          </a:p>
        </p:txBody>
      </p:sp>
    </p:spTree>
    <p:extLst>
      <p:ext uri="{BB962C8B-B14F-4D97-AF65-F5344CB8AC3E}">
        <p14:creationId xmlns:p14="http://schemas.microsoft.com/office/powerpoint/2010/main" val="277602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1679-EE3F-C04A-94F3-25E797F2BC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413FD-7711-6642-84F3-5C79FE07F9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9A09C-1676-7B4A-840A-A6AF4194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255201"/>
            <a:ext cx="10472302" cy="62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96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43341"/>
      </a:dk2>
      <a:lt2>
        <a:srgbClr val="E4E8E2"/>
      </a:lt2>
      <a:accent1>
        <a:srgbClr val="A44DC3"/>
      </a:accent1>
      <a:accent2>
        <a:srgbClr val="6C49B7"/>
      </a:accent2>
      <a:accent3>
        <a:srgbClr val="4D59C3"/>
      </a:accent3>
      <a:accent4>
        <a:srgbClr val="3B78B1"/>
      </a:accent4>
      <a:accent5>
        <a:srgbClr val="48B1B8"/>
      </a:accent5>
      <a:accent6>
        <a:srgbClr val="3BB188"/>
      </a:accent6>
      <a:hlink>
        <a:srgbClr val="378DA7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282</Words>
  <Application>Microsoft Macintosh PowerPoint</Application>
  <PresentationFormat>Widescreen</PresentationFormat>
  <Paragraphs>53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Avenir Black</vt:lpstr>
      <vt:lpstr>Avenir Book</vt:lpstr>
      <vt:lpstr>Avenir Book Oblique</vt:lpstr>
      <vt:lpstr>Avenir Heavy</vt:lpstr>
      <vt:lpstr>Avenir Medium</vt:lpstr>
      <vt:lpstr>Avenir Roman</vt:lpstr>
      <vt:lpstr>Bodoni MT</vt:lpstr>
      <vt:lpstr>Calibri</vt:lpstr>
      <vt:lpstr>Goudy Old Style</vt:lpstr>
      <vt:lpstr>Wingdings 2</vt:lpstr>
      <vt:lpstr>SlateVTI</vt:lpstr>
      <vt:lpstr>PowerPoint Presentation</vt:lpstr>
      <vt:lpstr>Part 1 – Your &amp; Our Global Choice Point Replay available in Portal  Part 2 – Align Your Purpose Monday, May 4 at 6pm ET  Part 3  – Be The Change, Part 1 Monday, May 11 at 6pm ET  Part 4 – Be The Change, Part 2 Monday, May 18 at 6pm 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us next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Hurley</dc:creator>
  <cp:lastModifiedBy>Kathleen Hurley</cp:lastModifiedBy>
  <cp:revision>10</cp:revision>
  <dcterms:created xsi:type="dcterms:W3CDTF">2020-05-04T19:08:13Z</dcterms:created>
  <dcterms:modified xsi:type="dcterms:W3CDTF">2020-05-04T20:49:23Z</dcterms:modified>
</cp:coreProperties>
</file>