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1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58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68" r:id="rId37"/>
    <p:sldId id="294" r:id="rId38"/>
    <p:sldId id="29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19"/>
  </p:normalViewPr>
  <p:slideViewPr>
    <p:cSldViewPr snapToGrid="0" snapToObjects="1">
      <p:cViewPr>
        <p:scale>
          <a:sx n="70" d="100"/>
          <a:sy n="70" d="100"/>
        </p:scale>
        <p:origin x="2792" y="1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67190-048B-744A-91C2-B6EEE22E9514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01FB8-C687-2840-978E-E5A62351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4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8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8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2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8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6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4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1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9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8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5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7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9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57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32979-B6C0-4625-A864-42DC3BB5F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0" b="11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737531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5D3F4-20FE-AA48-914B-B93BEFAB9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2670" y="1530636"/>
            <a:ext cx="3724361" cy="3796727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Choice Point Masterclass, </a:t>
            </a:r>
            <a:b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</a:b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Part 1 of 4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4000" b="1" dirty="0">
                <a:latin typeface="Avenir Heavy" panose="02000503020000020003" pitchFamily="2" charset="0"/>
              </a:rPr>
              <a:t>Your &amp; </a:t>
            </a:r>
            <a:br>
              <a:rPr lang="en-US" sz="4000" b="1" dirty="0">
                <a:latin typeface="Avenir Heavy" panose="02000503020000020003" pitchFamily="2" charset="0"/>
              </a:rPr>
            </a:br>
            <a:r>
              <a:rPr lang="en-US" sz="4000" b="1" dirty="0">
                <a:latin typeface="Avenir Heavy" panose="02000503020000020003" pitchFamily="2" charset="0"/>
              </a:rPr>
              <a:t>Our Global </a:t>
            </a:r>
            <a:br>
              <a:rPr lang="en-US" sz="4000" b="1" dirty="0">
                <a:latin typeface="Avenir Heavy" panose="02000503020000020003" pitchFamily="2" charset="0"/>
              </a:rPr>
            </a:br>
            <a:r>
              <a:rPr lang="en-US" sz="4000" b="1" dirty="0">
                <a:latin typeface="Avenir Heavy" panose="02000503020000020003" pitchFamily="2" charset="0"/>
              </a:rPr>
              <a:t>Choice Point</a:t>
            </a:r>
            <a:endParaRPr lang="en-US" sz="1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endParaRPr lang="en-US" sz="12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Harry Massey &amp; Lenny Izzo</a:t>
            </a:r>
          </a:p>
        </p:txBody>
      </p:sp>
    </p:spTree>
    <p:extLst>
      <p:ext uri="{BB962C8B-B14F-4D97-AF65-F5344CB8AC3E}">
        <p14:creationId xmlns:p14="http://schemas.microsoft.com/office/powerpoint/2010/main" val="296243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CB2B3-B20C-E44F-8AD7-024D5C4EDA9C}"/>
              </a:ext>
            </a:extLst>
          </p:cNvPr>
          <p:cNvSpPr/>
          <p:nvPr/>
        </p:nvSpPr>
        <p:spPr>
          <a:xfrm>
            <a:off x="1738884" y="2624489"/>
            <a:ext cx="8714232" cy="28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Focus on the positive virtue above and in the middle of the pair of opposites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Focusing on an unrelated virtue doesn’t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Key to Being The Change</a:t>
            </a:r>
            <a:b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endParaRPr lang="en-US" sz="24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066800" y="1419086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No 6: The Law of Transmutation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37E0D-63B5-0748-B1FC-8B7509AE81B5}"/>
              </a:ext>
            </a:extLst>
          </p:cNvPr>
          <p:cNvSpPr/>
          <p:nvPr/>
        </p:nvSpPr>
        <p:spPr>
          <a:xfrm>
            <a:off x="1066800" y="858772"/>
            <a:ext cx="1005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venir Heavy" panose="02000503020000020003" pitchFamily="2" charset="0"/>
              </a:rPr>
              <a:t>6 LAWS OF UNDERSTANDING YOUR WORLD</a:t>
            </a:r>
          </a:p>
        </p:txBody>
      </p:sp>
    </p:spTree>
    <p:extLst>
      <p:ext uri="{BB962C8B-B14F-4D97-AF65-F5344CB8AC3E}">
        <p14:creationId xmlns:p14="http://schemas.microsoft.com/office/powerpoint/2010/main" val="120914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riding on top of a mountain&#10;&#10;Description automatically generated">
            <a:extLst>
              <a:ext uri="{FF2B5EF4-FFF2-40B4-BE49-F238E27FC236}">
                <a16:creationId xmlns:a16="http://schemas.microsoft.com/office/drawing/2014/main" id="{6B649436-0959-BB40-9777-CE7BD3A83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333" b="2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13BC98-9FCE-0D44-B29E-535AB05B1636}"/>
              </a:ext>
            </a:extLst>
          </p:cNvPr>
          <p:cNvSpPr/>
          <p:nvPr/>
        </p:nvSpPr>
        <p:spPr>
          <a:xfrm>
            <a:off x="-2" y="-91440"/>
            <a:ext cx="12192000" cy="7040880"/>
          </a:xfrm>
          <a:prstGeom prst="rect">
            <a:avLst/>
          </a:prstGeom>
          <a:solidFill>
            <a:srgbClr val="E4E8E2">
              <a:alpha val="50196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254D-0666-A04D-A05E-D282F05C171A}"/>
              </a:ext>
            </a:extLst>
          </p:cNvPr>
          <p:cNvSpPr txBox="1"/>
          <p:nvPr/>
        </p:nvSpPr>
        <p:spPr>
          <a:xfrm>
            <a:off x="4284156" y="2582614"/>
            <a:ext cx="362368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venir Heavy" panose="02000503020000020003" pitchFamily="2" charset="0"/>
              </a:rPr>
              <a:t>Scan Review</a:t>
            </a:r>
            <a:br>
              <a:rPr lang="en-US" sz="2400" b="1" dirty="0">
                <a:latin typeface="Avenir Heavy" panose="02000503020000020003" pitchFamily="2" charset="0"/>
              </a:rPr>
            </a:br>
            <a:endParaRPr lang="en-US" sz="2400" b="1" dirty="0">
              <a:latin typeface="Avenir Heavy" panose="02000503020000020003" pitchFamily="2" charset="0"/>
            </a:endParaRPr>
          </a:p>
          <a:p>
            <a:pPr algn="ctr"/>
            <a:r>
              <a:rPr lang="en-US" sz="4400" b="1" dirty="0" err="1">
                <a:latin typeface="Avenir Heavy" panose="02000503020000020003" pitchFamily="2" charset="0"/>
              </a:rPr>
              <a:t>Deise</a:t>
            </a:r>
            <a:r>
              <a:rPr lang="en-US" sz="4400" b="1" dirty="0">
                <a:latin typeface="Avenir Heavy" panose="02000503020000020003" pitchFamily="2" charset="0"/>
              </a:rPr>
              <a:t> Russell</a:t>
            </a:r>
          </a:p>
        </p:txBody>
      </p:sp>
    </p:spTree>
    <p:extLst>
      <p:ext uri="{BB962C8B-B14F-4D97-AF65-F5344CB8AC3E}">
        <p14:creationId xmlns:p14="http://schemas.microsoft.com/office/powerpoint/2010/main" val="277602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08C32E6-F555-4D35-A466-42872DB02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"/>
          <a:stretch/>
        </p:blipFill>
        <p:spPr>
          <a:xfrm>
            <a:off x="961987" y="815723"/>
            <a:ext cx="10268025" cy="52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9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73D9C7-BEC3-4C61-94CF-467462B4D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"/>
          <a:stretch/>
        </p:blipFill>
        <p:spPr>
          <a:xfrm>
            <a:off x="1171539" y="700336"/>
            <a:ext cx="9848922" cy="54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4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72E0A3F5-8BA8-47E4-A1C5-B3D6BABE4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64" y="319065"/>
            <a:ext cx="9829872" cy="62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91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04C8544-0173-49C6-B46D-B9EDE2ADD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87" y="333352"/>
            <a:ext cx="8691626" cy="61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5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6FA124F-C03A-4F01-A01E-BF9FCF835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6" y="530997"/>
            <a:ext cx="10010848" cy="579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4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596353-BCA0-4EDF-9B81-2089BE5D4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38" y="657204"/>
            <a:ext cx="10077524" cy="55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58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EE83E5-49BD-48A1-BF0A-4F63E4184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34" y="397646"/>
            <a:ext cx="9415531" cy="606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33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1E50199-3B99-46C3-9ED2-DF29370F1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46" y="397646"/>
            <a:ext cx="9672708" cy="606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0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B482FD-C684-4DAA-AC4C-1739F51A9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7C30E-628F-9C40-8C3C-B5370590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236" y="1097280"/>
            <a:ext cx="6043875" cy="4626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1 – Your &amp; Our Global Choice Point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April 27 at 6pm ET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2 – Align Your Purpose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4 at 6pm ET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3  – Be The Change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11 at 6pm ET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Part 4 – Transformation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18 at 6pm ET</a:t>
            </a:r>
            <a:br>
              <a:rPr lang="en-US" sz="22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endParaRPr lang="en-US" sz="2200" i="0" dirty="0">
              <a:solidFill>
                <a:schemeClr val="tx1"/>
              </a:solidFill>
              <a:effectLst/>
              <a:latin typeface="Avenir Book" panose="02000503020000020003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AA738B-EDF5-4694-B25A-3488245BC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F3D59CF-2921-CA45-85AF-66C78264C39E}"/>
              </a:ext>
            </a:extLst>
          </p:cNvPr>
          <p:cNvSpPr txBox="1">
            <a:spLocks/>
          </p:cNvSpPr>
          <p:nvPr/>
        </p:nvSpPr>
        <p:spPr>
          <a:xfrm>
            <a:off x="576891" y="2057399"/>
            <a:ext cx="3835399" cy="27432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i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4100" b="1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Choice Point Masterclass</a:t>
            </a:r>
            <a:br>
              <a:rPr lang="en-US" sz="2200" b="1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200" b="1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3100" i="0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Webinar Schedule</a:t>
            </a:r>
            <a:endParaRPr lang="en-US" sz="2200" i="0" dirty="0">
              <a:solidFill>
                <a:schemeClr val="tx1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3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E915-BBC7-4A8A-9784-799897F5B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8FE9A-D826-479B-B176-5388116297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D490674-7EF4-4561-867B-D4D9C9571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19" y="452415"/>
            <a:ext cx="10072761" cy="61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2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E06AA5E-A030-924E-92F5-5870B751B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" b="10435"/>
          <a:stretch/>
        </p:blipFill>
        <p:spPr>
          <a:xfrm>
            <a:off x="849354" y="433325"/>
            <a:ext cx="10493292" cy="59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87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C378F1-6882-41E6-A65C-5B4B9C8FB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/>
          <a:stretch/>
        </p:blipFill>
        <p:spPr>
          <a:xfrm>
            <a:off x="1097719" y="399625"/>
            <a:ext cx="9996561" cy="60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4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F25BC3-6CA5-4726-B73D-3790F8CAD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39" y="483372"/>
            <a:ext cx="9848922" cy="58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5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riding on top of a mountain&#10;&#10;Description automatically generated">
            <a:extLst>
              <a:ext uri="{FF2B5EF4-FFF2-40B4-BE49-F238E27FC236}">
                <a16:creationId xmlns:a16="http://schemas.microsoft.com/office/drawing/2014/main" id="{6B649436-0959-BB40-9777-CE7BD3A83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333" b="2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13BC98-9FCE-0D44-B29E-535AB05B1636}"/>
              </a:ext>
            </a:extLst>
          </p:cNvPr>
          <p:cNvSpPr/>
          <p:nvPr/>
        </p:nvSpPr>
        <p:spPr>
          <a:xfrm>
            <a:off x="-2" y="-91440"/>
            <a:ext cx="12192000" cy="7040880"/>
          </a:xfrm>
          <a:prstGeom prst="rect">
            <a:avLst/>
          </a:prstGeom>
          <a:solidFill>
            <a:srgbClr val="E4E8E2">
              <a:alpha val="50196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254D-0666-A04D-A05E-D282F05C171A}"/>
              </a:ext>
            </a:extLst>
          </p:cNvPr>
          <p:cNvSpPr txBox="1"/>
          <p:nvPr/>
        </p:nvSpPr>
        <p:spPr>
          <a:xfrm>
            <a:off x="3741283" y="2582614"/>
            <a:ext cx="4709431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venir Heavy" panose="02000503020000020003" pitchFamily="2" charset="0"/>
              </a:rPr>
              <a:t>Scan Review</a:t>
            </a:r>
            <a:br>
              <a:rPr lang="en-US" sz="2400" b="1" dirty="0">
                <a:latin typeface="Avenir Heavy" panose="02000503020000020003" pitchFamily="2" charset="0"/>
              </a:rPr>
            </a:br>
            <a:endParaRPr lang="en-US" sz="2400" b="1" dirty="0">
              <a:latin typeface="Avenir Heavy" panose="02000503020000020003" pitchFamily="2" charset="0"/>
            </a:endParaRPr>
          </a:p>
          <a:p>
            <a:pPr algn="ctr"/>
            <a:r>
              <a:rPr lang="en-US" sz="4400" b="1" dirty="0">
                <a:latin typeface="Avenir Heavy" panose="02000503020000020003" pitchFamily="2" charset="0"/>
              </a:rPr>
              <a:t>Kat </a:t>
            </a:r>
            <a:r>
              <a:rPr lang="en-US" sz="4400" b="1" dirty="0" err="1">
                <a:latin typeface="Avenir Heavy" panose="02000503020000020003" pitchFamily="2" charset="0"/>
              </a:rPr>
              <a:t>Sheremetyev</a:t>
            </a:r>
            <a:endParaRPr lang="en-US" sz="4400" b="1" dirty="0"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00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92470-2675-4B4B-B05B-5F7537E63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0" r="1102"/>
          <a:stretch/>
        </p:blipFill>
        <p:spPr>
          <a:xfrm>
            <a:off x="2169374" y="796423"/>
            <a:ext cx="7853251" cy="52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3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0B964-9A52-4B0C-BE1B-BB5465BB3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94" y="643466"/>
            <a:ext cx="968881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31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EF99-8DE0-41E9-B7F7-EAF1FD58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77" y="544580"/>
            <a:ext cx="7910245" cy="57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7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FA662-CEC2-4ADC-87EA-A5652BB9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669" y="445511"/>
            <a:ext cx="7178662" cy="59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73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3FE0A-C754-4D85-9BF0-72DF21B38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980" y="868458"/>
            <a:ext cx="7834039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7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06BA5E-C171-8A4B-8095-BCED117B9361}"/>
              </a:ext>
            </a:extLst>
          </p:cNvPr>
          <p:cNvSpPr/>
          <p:nvPr/>
        </p:nvSpPr>
        <p:spPr>
          <a:xfrm>
            <a:off x="1487557" y="1336119"/>
            <a:ext cx="921688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Napoleon Hill wrote a book called “Outwitting The Devil” in 1938.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When he was talking about the causes of epidemics of disease,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</a:rPr>
              <a:t>financial depression, wars &amp; crime waves:</a:t>
            </a:r>
            <a:endParaRPr lang="en-US" sz="2000" b="0" dirty="0">
              <a:effectLst/>
              <a:latin typeface="Avenir Book" panose="02000503020000020003" pitchFamily="2" charset="0"/>
            </a:endParaRPr>
          </a:p>
          <a:p>
            <a:pPr algn="ctr"/>
            <a:endParaRPr lang="en-US" b="0" dirty="0">
              <a:effectLst/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br>
              <a:rPr lang="en-US" b="0" dirty="0">
                <a:effectLst/>
                <a:latin typeface="Avenir Book" panose="02000503020000020003" pitchFamily="2" charset="0"/>
              </a:rPr>
            </a:br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“All such epidemics in which great numbers of people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are similarly affected are caused by the law of hypnotic rhythm, through which nature consolidates thoughts of a similar nature and causes those thoughts to be expressed through mass action”</a:t>
            </a:r>
            <a:endParaRPr lang="en-US" sz="2400" b="0" dirty="0">
              <a:effectLst/>
              <a:latin typeface="Avenir Book" panose="02000503020000020003" pitchFamily="2" charset="0"/>
            </a:endParaRPr>
          </a:p>
          <a:p>
            <a:pPr algn="ctr"/>
            <a:br>
              <a:rPr lang="en-US" dirty="0">
                <a:latin typeface="Avenir Book" panose="02000503020000020003" pitchFamily="2" charset="0"/>
              </a:rPr>
            </a:b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92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943BF-52E9-4018-BA72-D654BFC83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324" y="464563"/>
            <a:ext cx="7285351" cy="5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96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8CAA5-4AA9-4B40-B04E-FF5B94470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359" y="514097"/>
            <a:ext cx="7407282" cy="58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2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67361D-ED2D-4218-BF95-36BEADC4D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1" y="544580"/>
            <a:ext cx="7818798" cy="57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00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3181E7-9E58-43B4-B888-894396F8E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307" y="430270"/>
            <a:ext cx="7445385" cy="59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40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6C51C-D366-4273-A45B-0082B1F23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980" y="472184"/>
            <a:ext cx="7834039" cy="59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9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9635D-AC0A-4360-8997-95CC0CA38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65" y="434080"/>
            <a:ext cx="7033870" cy="59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84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465697-E676-4E59-9AFE-8475C565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63" y="449322"/>
            <a:ext cx="7552074" cy="5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27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BE4EAF-B964-45F3-BD24-36C4917DC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049" y="559821"/>
            <a:ext cx="7635902" cy="57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02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D6DE-EB29-7048-ACF8-840A2865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latin typeface="Avenir Heavy" panose="02000503020000020003" pitchFamily="2" charset="0"/>
              </a:rPr>
              <a:t>Join us next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A293-FCEB-954E-8653-417B2061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 algn="ctr">
              <a:buNone/>
            </a:pPr>
            <a:r>
              <a:rPr lang="en-US" sz="2400" b="1" dirty="0">
                <a:solidFill>
                  <a:schemeClr val="tx1"/>
                </a:solidFill>
                <a:effectLst/>
                <a:latin typeface="Avenir Heavy" panose="02000503020000020003" pitchFamily="2" charset="0"/>
              </a:rPr>
              <a:t>Part 2 – Align Your Purpose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4 at 6pm ET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Heavy" panose="02000503020000020003" pitchFamily="2" charset="0"/>
              </a:rPr>
              <a:t>Part 3  – Be The Change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11 at 6pm ET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Heavy" panose="02000503020000020003" pitchFamily="2" charset="0"/>
              </a:rPr>
              <a:t>Part 4 – Transformation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18 at 6pm 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197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649436-0959-BB40-9777-CE7BD3A83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16" t="18442" r="20515"/>
          <a:stretch/>
        </p:blipFill>
        <p:spPr>
          <a:xfrm>
            <a:off x="-128016" y="0"/>
            <a:ext cx="348843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06BA5E-C171-8A4B-8095-BCED117B9361}"/>
              </a:ext>
            </a:extLst>
          </p:cNvPr>
          <p:cNvSpPr/>
          <p:nvPr/>
        </p:nvSpPr>
        <p:spPr>
          <a:xfrm>
            <a:off x="3585494" y="1935635"/>
            <a:ext cx="8606506" cy="382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Your Call to have independent thoughts &amp; Understand Your World</a:t>
            </a:r>
          </a:p>
          <a:p>
            <a:pPr marL="285750" indent="-285750" fontAlgn="base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Your Call to Align Your Purpose </a:t>
            </a:r>
          </a:p>
          <a:p>
            <a:pPr marL="285750" indent="-285750" fontAlgn="base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Your Call to go from the Love of Power to the Power of Love</a:t>
            </a:r>
          </a:p>
          <a:p>
            <a:pPr marL="285750" indent="-285750" fontAlgn="base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Your Call to go on Your Hero’s Journey</a:t>
            </a:r>
          </a:p>
          <a:p>
            <a:pPr marL="285750" indent="-285750" fontAlgn="base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venir Heavy" panose="02000503020000020003" pitchFamily="2" charset="0"/>
              </a:rPr>
              <a:t>Your Call to go from Crisis to Co-operation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254D-0666-A04D-A05E-D282F05C171A}"/>
              </a:ext>
            </a:extLst>
          </p:cNvPr>
          <p:cNvSpPr txBox="1"/>
          <p:nvPr/>
        </p:nvSpPr>
        <p:spPr>
          <a:xfrm>
            <a:off x="3585494" y="1099715"/>
            <a:ext cx="690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Your &amp; the Global Choice Point</a:t>
            </a:r>
          </a:p>
        </p:txBody>
      </p:sp>
    </p:spTree>
    <p:extLst>
      <p:ext uri="{BB962C8B-B14F-4D97-AF65-F5344CB8AC3E}">
        <p14:creationId xmlns:p14="http://schemas.microsoft.com/office/powerpoint/2010/main" val="132301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CB2B3-B20C-E44F-8AD7-024D5C4EDA9C}"/>
              </a:ext>
            </a:extLst>
          </p:cNvPr>
          <p:cNvSpPr/>
          <p:nvPr/>
        </p:nvSpPr>
        <p:spPr>
          <a:xfrm>
            <a:off x="1911096" y="2532157"/>
            <a:ext cx="8369808" cy="22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No-thing to experience itself became some-thing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Vibrating energy, fractal, interconnected &amp; conscious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Self-Aware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The Enquirer</a:t>
            </a:r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066800" y="1419086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No 1: The Law of Universal Self Awareness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37E0D-63B5-0748-B1FC-8B7509AE81B5}"/>
              </a:ext>
            </a:extLst>
          </p:cNvPr>
          <p:cNvSpPr/>
          <p:nvPr/>
        </p:nvSpPr>
        <p:spPr>
          <a:xfrm>
            <a:off x="1066800" y="858772"/>
            <a:ext cx="1005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venir Heavy" panose="02000503020000020003" pitchFamily="2" charset="0"/>
              </a:rPr>
              <a:t>6 LAWS OF UNDERSTANDING YOUR WORLD</a:t>
            </a:r>
          </a:p>
        </p:txBody>
      </p:sp>
    </p:spTree>
    <p:extLst>
      <p:ext uri="{BB962C8B-B14F-4D97-AF65-F5344CB8AC3E}">
        <p14:creationId xmlns:p14="http://schemas.microsoft.com/office/powerpoint/2010/main" val="2275385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CB2B3-B20C-E44F-8AD7-024D5C4EDA9C}"/>
              </a:ext>
            </a:extLst>
          </p:cNvPr>
          <p:cNvSpPr/>
          <p:nvPr/>
        </p:nvSpPr>
        <p:spPr>
          <a:xfrm>
            <a:off x="1738884" y="2441609"/>
            <a:ext cx="8714232" cy="28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How the Universe communicates with itself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Everything is Vibration from thoughts, electrons to galaxies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Energy &amp; Information; E = mc</a:t>
            </a:r>
            <a:r>
              <a:rPr lang="en-US" sz="2400" baseline="30000" dirty="0">
                <a:solidFill>
                  <a:schemeClr val="bg1"/>
                </a:solidFill>
                <a:latin typeface="Avenir Roman" panose="02000503020000020003" pitchFamily="2" charset="0"/>
              </a:rPr>
              <a:t>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Is it reality that is in a choice point or is it you?</a:t>
            </a:r>
            <a:b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Is the world a reflection of you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066800" y="1419086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No 2: The Law of Resonance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37E0D-63B5-0748-B1FC-8B7509AE81B5}"/>
              </a:ext>
            </a:extLst>
          </p:cNvPr>
          <p:cNvSpPr/>
          <p:nvPr/>
        </p:nvSpPr>
        <p:spPr>
          <a:xfrm>
            <a:off x="1066800" y="858772"/>
            <a:ext cx="1005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venir Heavy" panose="02000503020000020003" pitchFamily="2" charset="0"/>
              </a:rPr>
              <a:t>6 LAWS OF UNDERSTANDING YOUR WORLD</a:t>
            </a:r>
          </a:p>
        </p:txBody>
      </p:sp>
    </p:spTree>
    <p:extLst>
      <p:ext uri="{BB962C8B-B14F-4D97-AF65-F5344CB8AC3E}">
        <p14:creationId xmlns:p14="http://schemas.microsoft.com/office/powerpoint/2010/main" val="373440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CB2B3-B20C-E44F-8AD7-024D5C4EDA9C}"/>
              </a:ext>
            </a:extLst>
          </p:cNvPr>
          <p:cNvSpPr/>
          <p:nvPr/>
        </p:nvSpPr>
        <p:spPr>
          <a:xfrm>
            <a:off x="1911096" y="2532157"/>
            <a:ext cx="8714232" cy="22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The Outer World Created by Our Inner World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Quantum Physics &amp; The Observer Effect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The Creator</a:t>
            </a:r>
            <a:b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endParaRPr lang="en-US" sz="24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066800" y="1419086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No 3: The Law of Attraction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37E0D-63B5-0748-B1FC-8B7509AE81B5}"/>
              </a:ext>
            </a:extLst>
          </p:cNvPr>
          <p:cNvSpPr/>
          <p:nvPr/>
        </p:nvSpPr>
        <p:spPr>
          <a:xfrm>
            <a:off x="1066800" y="858772"/>
            <a:ext cx="1005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venir Heavy" panose="02000503020000020003" pitchFamily="2" charset="0"/>
              </a:rPr>
              <a:t>6 LAWS OF UNDERSTANDING YOUR WORLD</a:t>
            </a:r>
          </a:p>
        </p:txBody>
      </p:sp>
    </p:spTree>
    <p:extLst>
      <p:ext uri="{BB962C8B-B14F-4D97-AF65-F5344CB8AC3E}">
        <p14:creationId xmlns:p14="http://schemas.microsoft.com/office/powerpoint/2010/main" val="92110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CB2B3-B20C-E44F-8AD7-024D5C4EDA9C}"/>
              </a:ext>
            </a:extLst>
          </p:cNvPr>
          <p:cNvSpPr/>
          <p:nvPr/>
        </p:nvSpPr>
        <p:spPr>
          <a:xfrm>
            <a:off x="996696" y="2253523"/>
            <a:ext cx="10198608" cy="3745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Tiny vibrations to Planetary &amp; Intergalactic cycles – moon, hormones, day/night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Quantum, Human &amp; Cosmic Realms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Cycles in Time – History, Astrological &amp; Personal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Free Will &amp; Destiny - The more aligned with larger patterns your free will is,</a:t>
            </a:r>
            <a:b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</a:b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the more destiny-like your life 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Many things are possible, but not everything is likely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Key to Understanding Your World is Pattern &amp; Cycle Recognition: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</a:rPr>
              <a:t>Research, Questions, Empathy, Intuition &amp; Signs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066800" y="1419086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No 4: The Law of Oscillation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37E0D-63B5-0748-B1FC-8B7509AE81B5}"/>
              </a:ext>
            </a:extLst>
          </p:cNvPr>
          <p:cNvSpPr/>
          <p:nvPr/>
        </p:nvSpPr>
        <p:spPr>
          <a:xfrm>
            <a:off x="1066800" y="858772"/>
            <a:ext cx="1005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venir Heavy" panose="02000503020000020003" pitchFamily="2" charset="0"/>
              </a:rPr>
              <a:t>6 LAWS OF UNDERSTANDING YOUR WORLD</a:t>
            </a:r>
          </a:p>
        </p:txBody>
      </p:sp>
    </p:spTree>
    <p:extLst>
      <p:ext uri="{BB962C8B-B14F-4D97-AF65-F5344CB8AC3E}">
        <p14:creationId xmlns:p14="http://schemas.microsoft.com/office/powerpoint/2010/main" val="266445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6CB2B3-B20C-E44F-8AD7-024D5C4EDA9C}"/>
              </a:ext>
            </a:extLst>
          </p:cNvPr>
          <p:cNvSpPr/>
          <p:nvPr/>
        </p:nvSpPr>
        <p:spPr>
          <a:xfrm>
            <a:off x="1738884" y="2830566"/>
            <a:ext cx="8714232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Energy in one direction builds equal energy in the other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618717-2B5E-3A45-9D7C-FD37AD843C34}"/>
              </a:ext>
            </a:extLst>
          </p:cNvPr>
          <p:cNvSpPr/>
          <p:nvPr/>
        </p:nvSpPr>
        <p:spPr>
          <a:xfrm>
            <a:off x="1066800" y="1419086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No 5: The Law of Opposites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37E0D-63B5-0748-B1FC-8B7509AE81B5}"/>
              </a:ext>
            </a:extLst>
          </p:cNvPr>
          <p:cNvSpPr/>
          <p:nvPr/>
        </p:nvSpPr>
        <p:spPr>
          <a:xfrm>
            <a:off x="1066800" y="858772"/>
            <a:ext cx="1005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venir Heavy" panose="02000503020000020003" pitchFamily="2" charset="0"/>
              </a:rPr>
              <a:t>6 LAWS OF UNDERSTANDING YOUR WORLD</a:t>
            </a:r>
          </a:p>
        </p:txBody>
      </p:sp>
    </p:spTree>
    <p:extLst>
      <p:ext uri="{BB962C8B-B14F-4D97-AF65-F5344CB8AC3E}">
        <p14:creationId xmlns:p14="http://schemas.microsoft.com/office/powerpoint/2010/main" val="31301603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43341"/>
      </a:dk2>
      <a:lt2>
        <a:srgbClr val="E4E8E2"/>
      </a:lt2>
      <a:accent1>
        <a:srgbClr val="A44DC3"/>
      </a:accent1>
      <a:accent2>
        <a:srgbClr val="6C49B7"/>
      </a:accent2>
      <a:accent3>
        <a:srgbClr val="4D59C3"/>
      </a:accent3>
      <a:accent4>
        <a:srgbClr val="3B78B1"/>
      </a:accent4>
      <a:accent5>
        <a:srgbClr val="48B1B8"/>
      </a:accent5>
      <a:accent6>
        <a:srgbClr val="3BB188"/>
      </a:accent6>
      <a:hlink>
        <a:srgbClr val="378DA7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562</Words>
  <Application>Microsoft Macintosh PowerPoint</Application>
  <PresentationFormat>Widescreen</PresentationFormat>
  <Paragraphs>61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Avenir Black</vt:lpstr>
      <vt:lpstr>Avenir Book</vt:lpstr>
      <vt:lpstr>Avenir Heavy</vt:lpstr>
      <vt:lpstr>Avenir Roman</vt:lpstr>
      <vt:lpstr>Bodoni MT</vt:lpstr>
      <vt:lpstr>Calibri</vt:lpstr>
      <vt:lpstr>Goudy Old Style</vt:lpstr>
      <vt:lpstr>Wingdings 2</vt:lpstr>
      <vt:lpstr>SlateVTI</vt:lpstr>
      <vt:lpstr>PowerPoint Presentation</vt:lpstr>
      <vt:lpstr>Part 1 – Your &amp; Our Global Choice Point Monday, April 27 at 6pm ET  Part 2 – Align Your Purpose Monday, May 4 at 6pm ET  Part 3  – Be The Change Monday, May 11 at 6pm ET  Part 4 – Transformation Monday, May 18 at 6pm 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us next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Hurley</dc:creator>
  <cp:lastModifiedBy>Kathleen Hurley</cp:lastModifiedBy>
  <cp:revision>8</cp:revision>
  <dcterms:created xsi:type="dcterms:W3CDTF">2020-04-27T17:33:35Z</dcterms:created>
  <dcterms:modified xsi:type="dcterms:W3CDTF">2020-04-27T19:10:52Z</dcterms:modified>
</cp:coreProperties>
</file>